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embeddedFontLst>
    <p:embeddedFont>
      <p:font typeface="Proxima Nova"/>
      <p:regular r:id="rId10"/>
      <p:bold r:id="rId11"/>
      <p:italic r:id="rId12"/>
      <p:boldItalic r:id="rId13"/>
    </p:embeddedFont>
    <p:embeddedFont>
      <p:font typeface="Alfa Slab One"/>
      <p:regular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ProximaNova-bold.fntdata"/><Relationship Id="rId10" Type="http://schemas.openxmlformats.org/officeDocument/2006/relationships/font" Target="fonts/ProximaNova-regular.fntdata"/><Relationship Id="rId13" Type="http://schemas.openxmlformats.org/officeDocument/2006/relationships/font" Target="fonts/ProximaNova-boldItalic.fntdata"/><Relationship Id="rId12" Type="http://schemas.openxmlformats.org/officeDocument/2006/relationships/font" Target="fonts/ProximaNova-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AlfaSlabOne-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a2ede0a3e8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a2ede0a3e8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a2ede0a3e8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a2ede0a3e8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a2ede0a3e8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a2ede0a3e8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cap="flat" cmpd="sng" w="76200">
            <a:solidFill>
              <a:schemeClr val="dk1"/>
            </a:solidFill>
            <a:prstDash val="solid"/>
            <a:round/>
            <a:headEnd len="sm" w="sm" type="none"/>
            <a:tailEnd len="sm" w="sm" type="none"/>
          </a:ln>
        </p:spPr>
      </p:cxnSp>
      <p:sp>
        <p:nvSpPr>
          <p:cNvPr id="11" name="Google Shape;11;p2"/>
          <p:cNvSpPr txBox="1"/>
          <p:nvPr>
            <p:ph type="ctrTitle"/>
          </p:nvPr>
        </p:nvSpPr>
        <p:spPr>
          <a:xfrm>
            <a:off x="311700" y="595975"/>
            <a:ext cx="8520600" cy="1957800"/>
          </a:xfrm>
          <a:prstGeom prst="rect">
            <a:avLst/>
          </a:prstGeom>
        </p:spPr>
        <p:txBody>
          <a:bodyPr anchorCtr="0" anchor="b" bIns="91425" lIns="91425" spcFirstLastPara="1" rIns="91425" wrap="square" tIns="91425">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2" name="Google Shape;12;p2"/>
          <p:cNvSpPr txBox="1"/>
          <p:nvPr>
            <p:ph idx="1" type="subTitle"/>
          </p:nvPr>
        </p:nvSpPr>
        <p:spPr>
          <a:xfrm>
            <a:off x="311700" y="3165823"/>
            <a:ext cx="8520600" cy="733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167925"/>
            <a:ext cx="8520600" cy="19800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p:nvPr>
            <p:ph idx="1" type="body"/>
          </p:nvPr>
        </p:nvSpPr>
        <p:spPr>
          <a:xfrm>
            <a:off x="311700" y="3224250"/>
            <a:ext cx="85206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4" name="Shape 14"/>
        <p:cNvGrpSpPr/>
        <p:nvPr/>
      </p:nvGrpSpPr>
      <p:grpSpPr>
        <a:xfrm>
          <a:off x="0" y="0"/>
          <a:ext cx="0" cy="0"/>
          <a:chOff x="0" y="0"/>
          <a:chExt cx="0" cy="0"/>
        </a:xfrm>
      </p:grpSpPr>
      <p:sp>
        <p:nvSpPr>
          <p:cNvPr id="15" name="Google Shape;15;p3"/>
          <p:cNvSpPr txBox="1"/>
          <p:nvPr>
            <p:ph type="title"/>
          </p:nvPr>
        </p:nvSpPr>
        <p:spPr>
          <a:xfrm>
            <a:off x="311700" y="2480550"/>
            <a:ext cx="8114400" cy="24459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6800"/>
              <a:buNone/>
              <a:defRPr sz="6800">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p:txBody>
      </p:sp>
      <p:sp>
        <p:nvSpPr>
          <p:cNvPr id="16" name="Google Shape;16;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19" name="Google Shape;19;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6318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311700" y="1490875"/>
            <a:ext cx="2808000" cy="30780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33" name="Shape 33"/>
        <p:cNvGrpSpPr/>
        <p:nvPr/>
      </p:nvGrpSpPr>
      <p:grpSpPr>
        <a:xfrm>
          <a:off x="0" y="0"/>
          <a:ext cx="0" cy="0"/>
          <a:chOff x="0" y="0"/>
          <a:chExt cx="0" cy="0"/>
        </a:xfrm>
      </p:grpSpPr>
      <p:sp>
        <p:nvSpPr>
          <p:cNvPr id="34" name="Google Shape;34;p8"/>
          <p:cNvSpPr txBox="1"/>
          <p:nvPr>
            <p:ph type="title"/>
          </p:nvPr>
        </p:nvSpPr>
        <p:spPr>
          <a:xfrm>
            <a:off x="490250" y="526350"/>
            <a:ext cx="56838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5" name="Google Shape;35;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 name="Google Shape;38;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39" name="Google Shape;39;p9"/>
          <p:cNvSpPr txBox="1"/>
          <p:nvPr>
            <p:ph type="title"/>
          </p:nvPr>
        </p:nvSpPr>
        <p:spPr>
          <a:xfrm>
            <a:off x="265500" y="1375599"/>
            <a:ext cx="4045200" cy="1551900"/>
          </a:xfrm>
          <a:prstGeom prst="rect">
            <a:avLst/>
          </a:prstGeom>
        </p:spPr>
        <p:txBody>
          <a:bodyPr anchorCtr="0" anchor="b"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0" name="Google Shape;40;p9"/>
          <p:cNvSpPr txBox="1"/>
          <p:nvPr>
            <p:ph idx="1" type="subTitle"/>
          </p:nvPr>
        </p:nvSpPr>
        <p:spPr>
          <a:xfrm>
            <a:off x="265500" y="2981125"/>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sp>
        <p:nvSpPr>
          <p:cNvPr id="41" name="Google Shape;41;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9500" y="4233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ameday">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indent="-317500" lvl="1" marL="9144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indent="-317500" lvl="2" marL="13716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indent="-317500" lvl="3" marL="18288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indent="-317500" lvl="4" marL="22860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indent="-317500" lvl="5" marL="27432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indent="-317500" lvl="6" marL="32004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indent="-317500" lvl="7" marL="36576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indent="-317500" lvl="8" marL="4114800">
              <a:lnSpc>
                <a:spcPct val="115000"/>
              </a:lnSpc>
              <a:spcBef>
                <a:spcPts val="1600"/>
              </a:spcBef>
              <a:spcAft>
                <a:spcPts val="160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3"/>
          <p:cNvSpPr txBox="1"/>
          <p:nvPr>
            <p:ph type="ctrTitle"/>
          </p:nvPr>
        </p:nvSpPr>
        <p:spPr>
          <a:xfrm>
            <a:off x="311700" y="595975"/>
            <a:ext cx="8520600" cy="1957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nl"/>
              <a:t>Business case</a:t>
            </a:r>
            <a:endParaRPr/>
          </a:p>
        </p:txBody>
      </p:sp>
      <p:sp>
        <p:nvSpPr>
          <p:cNvPr id="57" name="Google Shape;57;p13"/>
          <p:cNvSpPr txBox="1"/>
          <p:nvPr>
            <p:ph idx="1" type="subTitle"/>
          </p:nvPr>
        </p:nvSpPr>
        <p:spPr>
          <a:xfrm>
            <a:off x="311700" y="3165823"/>
            <a:ext cx="8520600" cy="733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nl"/>
              <a:t>Sustainable transportation strategy for the employees of Biscuit Central</a:t>
            </a:r>
            <a:endParaRPr/>
          </a:p>
        </p:txBody>
      </p:sp>
      <p:pic>
        <p:nvPicPr>
          <p:cNvPr id="58" name="Google Shape;58;p13"/>
          <p:cNvPicPr preferRelativeResize="0"/>
          <p:nvPr/>
        </p:nvPicPr>
        <p:blipFill>
          <a:blip r:embed="rId3">
            <a:alphaModFix/>
          </a:blip>
          <a:stretch>
            <a:fillRect/>
          </a:stretch>
        </p:blipFill>
        <p:spPr>
          <a:xfrm>
            <a:off x="5995125" y="3690999"/>
            <a:ext cx="1815375" cy="1265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Context</a:t>
            </a:r>
            <a:endParaRPr/>
          </a:p>
        </p:txBody>
      </p:sp>
      <p:sp>
        <p:nvSpPr>
          <p:cNvPr id="64" name="Google Shape;64;p14"/>
          <p:cNvSpPr txBox="1"/>
          <p:nvPr>
            <p:ph idx="1" type="body"/>
          </p:nvPr>
        </p:nvSpPr>
        <p:spPr>
          <a:xfrm>
            <a:off x="311700" y="1152475"/>
            <a:ext cx="66807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sz="1700"/>
              <a:t>Biscuit Central is a cookie factory in the city centre of X, a small city in X. </a:t>
            </a:r>
            <a:r>
              <a:rPr lang="nl" sz="1700"/>
              <a:t>We are a quickly growing company, and each month we have about 10 new colleagues. Currently, our parking lot only has place for 60 cars but the company has 120 employees… At the moment </a:t>
            </a:r>
            <a:r>
              <a:rPr lang="nl" sz="1700"/>
              <a:t>70 of our employees come to work by car. The past year, we received complaints of the city council because our worker’s cars are blocking the streets more and more.</a:t>
            </a:r>
            <a:endParaRPr sz="1700"/>
          </a:p>
          <a:p>
            <a:pPr indent="0" lvl="0" marL="0" rtl="0" algn="l">
              <a:spcBef>
                <a:spcPts val="1600"/>
              </a:spcBef>
              <a:spcAft>
                <a:spcPts val="0"/>
              </a:spcAft>
              <a:buNone/>
            </a:pPr>
            <a:r>
              <a:rPr lang="nl" sz="1700"/>
              <a:t> We urgently need to rethink our transportation strategy for employees. We want to give everyone space to park their car, but there simply is not any more room left and we want to </a:t>
            </a:r>
            <a:r>
              <a:rPr lang="nl" sz="1700"/>
              <a:t>encourage</a:t>
            </a:r>
            <a:r>
              <a:rPr lang="nl" sz="1700"/>
              <a:t> our workers to use more sustainable means of transport.</a:t>
            </a:r>
            <a:endParaRPr sz="1700"/>
          </a:p>
          <a:p>
            <a:pPr indent="0" lvl="0" marL="0" rtl="0" algn="l">
              <a:spcBef>
                <a:spcPts val="1600"/>
              </a:spcBef>
              <a:spcAft>
                <a:spcPts val="0"/>
              </a:spcAft>
              <a:buNone/>
            </a:pPr>
            <a:r>
              <a:t/>
            </a:r>
            <a:endParaRPr sz="1700"/>
          </a:p>
          <a:p>
            <a:pPr indent="0" lvl="0" marL="0" rtl="0" algn="l">
              <a:spcBef>
                <a:spcPts val="1600"/>
              </a:spcBef>
              <a:spcAft>
                <a:spcPts val="1600"/>
              </a:spcAft>
              <a:buNone/>
            </a:pPr>
            <a:r>
              <a:t/>
            </a:r>
            <a:endParaRPr sz="1700"/>
          </a:p>
        </p:txBody>
      </p:sp>
      <p:pic>
        <p:nvPicPr>
          <p:cNvPr id="65" name="Google Shape;65;p14"/>
          <p:cNvPicPr preferRelativeResize="0"/>
          <p:nvPr/>
        </p:nvPicPr>
        <p:blipFill>
          <a:blip r:embed="rId3">
            <a:alphaModFix/>
          </a:blip>
          <a:stretch>
            <a:fillRect/>
          </a:stretch>
        </p:blipFill>
        <p:spPr>
          <a:xfrm>
            <a:off x="6992400" y="3544750"/>
            <a:ext cx="2095574" cy="1397050"/>
          </a:xfrm>
          <a:prstGeom prst="rect">
            <a:avLst/>
          </a:prstGeom>
          <a:noFill/>
          <a:ln>
            <a:noFill/>
          </a:ln>
        </p:spPr>
      </p:pic>
      <p:pic>
        <p:nvPicPr>
          <p:cNvPr id="66" name="Google Shape;66;p14"/>
          <p:cNvPicPr preferRelativeResize="0"/>
          <p:nvPr/>
        </p:nvPicPr>
        <p:blipFill>
          <a:blip r:embed="rId4">
            <a:alphaModFix/>
          </a:blip>
          <a:stretch>
            <a:fillRect/>
          </a:stretch>
        </p:blipFill>
        <p:spPr>
          <a:xfrm>
            <a:off x="8547375" y="194750"/>
            <a:ext cx="540600" cy="3767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294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Limitations (or opportunities?)</a:t>
            </a:r>
            <a:endParaRPr/>
          </a:p>
        </p:txBody>
      </p:sp>
      <p:sp>
        <p:nvSpPr>
          <p:cNvPr id="72" name="Google Shape;72;p15"/>
          <p:cNvSpPr txBox="1"/>
          <p:nvPr>
            <p:ph idx="1" type="body"/>
          </p:nvPr>
        </p:nvSpPr>
        <p:spPr>
          <a:xfrm>
            <a:off x="311700" y="1152475"/>
            <a:ext cx="8574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nl"/>
              <a:t>In our building there are 200 square metres of unused space in the basement. Too little for parking a lot of cars, but maybe other means of transport can be stored here?</a:t>
            </a:r>
            <a:endParaRPr/>
          </a:p>
          <a:p>
            <a:pPr indent="-342900" lvl="0" marL="457200" rtl="0" algn="l">
              <a:spcBef>
                <a:spcPts val="0"/>
              </a:spcBef>
              <a:spcAft>
                <a:spcPts val="0"/>
              </a:spcAft>
              <a:buSzPts val="1800"/>
              <a:buChar char="-"/>
            </a:pPr>
            <a:r>
              <a:rPr lang="nl"/>
              <a:t>We are willing to offer incentives to the workers who use low-emission vehicles. </a:t>
            </a:r>
            <a:endParaRPr/>
          </a:p>
          <a:p>
            <a:pPr indent="-342900" lvl="0" marL="457200" rtl="0" algn="l">
              <a:spcBef>
                <a:spcPts val="0"/>
              </a:spcBef>
              <a:spcAft>
                <a:spcPts val="0"/>
              </a:spcAft>
              <a:buSzPts val="1800"/>
              <a:buChar char="-"/>
            </a:pPr>
            <a:r>
              <a:rPr lang="nl"/>
              <a:t>We are close to 2 central bike trails that are connected with a lot of cities and villages nearby.</a:t>
            </a:r>
            <a:endParaRPr/>
          </a:p>
          <a:p>
            <a:pPr indent="-342900" lvl="0" marL="457200" rtl="0" algn="l">
              <a:spcBef>
                <a:spcPts val="0"/>
              </a:spcBef>
              <a:spcAft>
                <a:spcPts val="0"/>
              </a:spcAft>
              <a:buSzPts val="1800"/>
              <a:buChar char="-"/>
            </a:pPr>
            <a:r>
              <a:rPr lang="nl"/>
              <a:t>The closest railway and bus station is 2 km away from our factory. This is a little too far to walk...</a:t>
            </a:r>
            <a:endParaRPr/>
          </a:p>
          <a:p>
            <a:pPr indent="0" lvl="0" marL="457200" rtl="0" algn="l">
              <a:spcBef>
                <a:spcPts val="1600"/>
              </a:spcBef>
              <a:spcAft>
                <a:spcPts val="1600"/>
              </a:spcAft>
              <a:buNone/>
            </a:pPr>
            <a:r>
              <a:rPr i="1" lang="nl"/>
              <a:t>We are not very creative ourselves, but we are open to every kind of initiative and idea!</a:t>
            </a:r>
            <a:endParaRPr i="1"/>
          </a:p>
        </p:txBody>
      </p:sp>
      <p:pic>
        <p:nvPicPr>
          <p:cNvPr id="73" name="Google Shape;73;p15"/>
          <p:cNvPicPr preferRelativeResize="0"/>
          <p:nvPr/>
        </p:nvPicPr>
        <p:blipFill>
          <a:blip r:embed="rId3">
            <a:alphaModFix/>
          </a:blip>
          <a:stretch>
            <a:fillRect/>
          </a:stretch>
        </p:blipFill>
        <p:spPr>
          <a:xfrm>
            <a:off x="8547375" y="194750"/>
            <a:ext cx="540600" cy="3767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type="title"/>
          </p:nvPr>
        </p:nvSpPr>
        <p:spPr>
          <a:xfrm>
            <a:off x="3204875" y="2072475"/>
            <a:ext cx="43947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sz="3600"/>
              <a:t>Good luck!</a:t>
            </a:r>
            <a:endParaRPr sz="3600"/>
          </a:p>
        </p:txBody>
      </p:sp>
      <p:pic>
        <p:nvPicPr>
          <p:cNvPr id="79" name="Google Shape;79;p16"/>
          <p:cNvPicPr preferRelativeResize="0"/>
          <p:nvPr/>
        </p:nvPicPr>
        <p:blipFill>
          <a:blip r:embed="rId3">
            <a:alphaModFix/>
          </a:blip>
          <a:stretch>
            <a:fillRect/>
          </a:stretch>
        </p:blipFill>
        <p:spPr>
          <a:xfrm>
            <a:off x="8547375" y="194750"/>
            <a:ext cx="540600" cy="3767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